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04" r:id="rId4"/>
    <p:sldId id="325" r:id="rId5"/>
    <p:sldId id="326" r:id="rId6"/>
    <p:sldId id="306" r:id="rId7"/>
    <p:sldId id="320" r:id="rId8"/>
    <p:sldId id="305" r:id="rId9"/>
    <p:sldId id="316" r:id="rId10"/>
    <p:sldId id="260" r:id="rId11"/>
    <p:sldId id="307" r:id="rId12"/>
    <p:sldId id="311" r:id="rId13"/>
    <p:sldId id="330" r:id="rId14"/>
    <p:sldId id="312" r:id="rId15"/>
    <p:sldId id="313" r:id="rId16"/>
    <p:sldId id="327" r:id="rId17"/>
    <p:sldId id="328" r:id="rId18"/>
    <p:sldId id="329" r:id="rId19"/>
    <p:sldId id="288" r:id="rId20"/>
    <p:sldId id="322" r:id="rId21"/>
    <p:sldId id="285" r:id="rId2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9"/>
  </p:normalViewPr>
  <p:slideViewPr>
    <p:cSldViewPr>
      <p:cViewPr varScale="1">
        <p:scale>
          <a:sx n="110" d="100"/>
          <a:sy n="110" d="100"/>
        </p:scale>
        <p:origin x="57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5DE9C-D230-4ED5-959F-B757925E9BC0}" type="datetimeFigureOut">
              <a:rPr lang="en-US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4F9C6-6FB0-41E7-9976-1A0FD882218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8993" y="258571"/>
            <a:ext cx="11394013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00"/>
            <a:ext cx="12191998" cy="8239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15000"/>
            <a:ext cx="12191998" cy="8239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934" y="2147315"/>
            <a:ext cx="10408130" cy="136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ntonio"/>
                <a:cs typeface="Antoni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80153" y="1702080"/>
            <a:ext cx="5501005" cy="406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97157" y="6425872"/>
            <a:ext cx="24447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60" dirty="0"/>
              <a:t>‹#›</a:t>
            </a:fld>
            <a:endParaRPr spc="-6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0488" y="1705317"/>
            <a:ext cx="9232202" cy="2808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8640">
              <a:lnSpc>
                <a:spcPct val="100000"/>
              </a:lnSpc>
              <a:spcBef>
                <a:spcPts val="100"/>
              </a:spcBef>
            </a:pPr>
            <a:r>
              <a:rPr lang="en-US" sz="6000" b="1" spc="-5" dirty="0">
                <a:latin typeface="Antonio"/>
                <a:cs typeface="Antonio"/>
              </a:rPr>
              <a:t>Transportation</a:t>
            </a:r>
          </a:p>
          <a:p>
            <a:pPr marL="12700" marR="5080" indent="548640">
              <a:lnSpc>
                <a:spcPct val="100000"/>
              </a:lnSpc>
              <a:spcBef>
                <a:spcPts val="100"/>
              </a:spcBef>
            </a:pPr>
            <a:r>
              <a:rPr lang="en-US" sz="6000" b="1" spc="-5" dirty="0">
                <a:latin typeface="Antonio"/>
                <a:cs typeface="Antonio"/>
              </a:rPr>
              <a:t>Committee –</a:t>
            </a:r>
          </a:p>
          <a:p>
            <a:pPr marL="12700" marR="5080" indent="548640">
              <a:lnSpc>
                <a:spcPct val="100000"/>
              </a:lnSpc>
              <a:spcBef>
                <a:spcPts val="100"/>
              </a:spcBef>
            </a:pPr>
            <a:r>
              <a:rPr lang="en-US" sz="6000" b="1" spc="-5" dirty="0">
                <a:latin typeface="Antonio"/>
                <a:cs typeface="Antonio"/>
              </a:rPr>
              <a:t>Quarterly Update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41438" y="5389333"/>
            <a:ext cx="3554561" cy="593111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Arial Nova"/>
                <a:cs typeface="Arial Nova"/>
              </a:rPr>
              <a:t>Mayor </a:t>
            </a:r>
            <a:r>
              <a:rPr lang="en-US" sz="1800" spc="-5" dirty="0">
                <a:latin typeface="Arial Nova"/>
                <a:cs typeface="Arial Nova"/>
              </a:rPr>
              <a:t>Andre Dickens</a:t>
            </a:r>
          </a:p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5" dirty="0">
                <a:latin typeface="Arial Nova"/>
                <a:cs typeface="Arial Nova"/>
              </a:rPr>
              <a:t>Commissioner</a:t>
            </a:r>
            <a:r>
              <a:rPr sz="1800" spc="-20" dirty="0">
                <a:latin typeface="Arial Nova"/>
                <a:cs typeface="Arial Nova"/>
              </a:rPr>
              <a:t> </a:t>
            </a:r>
            <a:r>
              <a:rPr sz="1800" spc="-5" dirty="0">
                <a:latin typeface="Arial Nova"/>
                <a:cs typeface="Arial Nova"/>
              </a:rPr>
              <a:t>Josh</a:t>
            </a:r>
            <a:r>
              <a:rPr sz="1800" spc="-15" dirty="0">
                <a:latin typeface="Arial Nova"/>
                <a:cs typeface="Arial Nova"/>
              </a:rPr>
              <a:t> </a:t>
            </a:r>
            <a:r>
              <a:rPr sz="1800" dirty="0">
                <a:latin typeface="Arial Nova"/>
                <a:cs typeface="Arial Nova"/>
              </a:rPr>
              <a:t>E.</a:t>
            </a:r>
            <a:r>
              <a:rPr sz="1800" spc="-10" dirty="0">
                <a:latin typeface="Arial Nova"/>
                <a:cs typeface="Arial Nova"/>
              </a:rPr>
              <a:t> </a:t>
            </a:r>
            <a:r>
              <a:rPr sz="1800" spc="-5" dirty="0">
                <a:latin typeface="Arial Nova"/>
                <a:cs typeface="Arial Nova"/>
              </a:rPr>
              <a:t>Rowan,</a:t>
            </a:r>
            <a:r>
              <a:rPr sz="1800" spc="-15" dirty="0">
                <a:latin typeface="Arial Nova"/>
                <a:cs typeface="Arial Nova"/>
              </a:rPr>
              <a:t> </a:t>
            </a:r>
            <a:r>
              <a:rPr sz="1800" dirty="0">
                <a:latin typeface="Arial Nova"/>
                <a:cs typeface="Arial Nova"/>
              </a:rPr>
              <a:t>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73272" y="6340084"/>
            <a:ext cx="1828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solidFill>
                  <a:srgbClr val="FFFFFF"/>
                </a:solidFill>
                <a:latin typeface="Arial Nova"/>
                <a:cs typeface="Arial Nova"/>
              </a:rPr>
              <a:t>May</a:t>
            </a:r>
            <a:r>
              <a:rPr sz="1800" spc="-70" dirty="0">
                <a:solidFill>
                  <a:srgbClr val="FFFFFF"/>
                </a:solidFill>
                <a:latin typeface="Arial Nova"/>
                <a:cs typeface="Arial Nov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Nova"/>
                <a:cs typeface="Arial Nova"/>
              </a:rPr>
              <a:t>202</a:t>
            </a:r>
            <a:r>
              <a:rPr lang="en-US" sz="1800" spc="-5" dirty="0">
                <a:solidFill>
                  <a:srgbClr val="FFFFFF"/>
                </a:solidFill>
                <a:latin typeface="Arial Nova"/>
                <a:cs typeface="Arial Nova"/>
              </a:rPr>
              <a:t>2</a:t>
            </a:r>
            <a:endParaRPr sz="1800" dirty="0">
              <a:latin typeface="Arial Nova"/>
              <a:cs typeface="Arial Nov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91212" y="6421628"/>
            <a:ext cx="58578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898989"/>
                </a:solidFill>
                <a:latin typeface="Antonio"/>
                <a:cs typeface="Antonio"/>
              </a:rPr>
              <a:t>ATLDOT</a:t>
            </a:r>
            <a:endParaRPr sz="1200" dirty="0">
              <a:latin typeface="Antonio"/>
              <a:cs typeface="Antoni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928" y="645210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latin typeface="Arial"/>
                <a:cs typeface="Arial"/>
              </a:rPr>
              <a:t>1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3400" y="1447800"/>
            <a:ext cx="4806140" cy="4113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>
                <a:latin typeface="Antonio"/>
                <a:cs typeface="Antonio"/>
              </a:rPr>
              <a:t>Pothole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>
                <a:latin typeface="Antonio"/>
                <a:cs typeface="Antonio"/>
              </a:rPr>
              <a:t>Posse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>
                <a:latin typeface="Antonio"/>
                <a:cs typeface="Antonio"/>
              </a:rPr>
              <a:t>Portion of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>
                <a:latin typeface="Antonio"/>
                <a:cs typeface="Antonio"/>
              </a:rPr>
              <a:t>Presentation</a:t>
            </a:r>
            <a:endParaRPr sz="6600" dirty="0">
              <a:latin typeface="Antonio"/>
              <a:cs typeface="Antoni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1212" y="6399750"/>
            <a:ext cx="585788" cy="21929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200" b="1" spc="-5" dirty="0">
                <a:solidFill>
                  <a:srgbClr val="898989"/>
                </a:solidFill>
                <a:latin typeface="Antonio"/>
                <a:cs typeface="Antonio"/>
              </a:rPr>
              <a:t>ATLDOT</a:t>
            </a:r>
            <a:endParaRPr sz="1200" dirty="0">
              <a:latin typeface="Antonio"/>
              <a:cs typeface="Antoni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290" y="6450799"/>
            <a:ext cx="248110" cy="1946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b="1" spc="-60" dirty="0">
                <a:solidFill>
                  <a:srgbClr val="002060"/>
                </a:solidFill>
                <a:latin typeface="Arial"/>
                <a:cs typeface="Arial"/>
              </a:rPr>
              <a:t>10</a:t>
            </a:fld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73DF7-A517-6E43-8263-CA631B118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253" y="1178076"/>
            <a:ext cx="5130482" cy="415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eps to Developing a Five-Year Pavement Management Plan - Benchmark Inc.">
            <a:extLst>
              <a:ext uri="{FF2B5EF4-FFF2-40B4-BE49-F238E27FC236}">
                <a16:creationId xmlns:a16="http://schemas.microsoft.com/office/drawing/2014/main" id="{B84708B7-20F1-473D-AE86-240C1C536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44" y="381000"/>
            <a:ext cx="7663911" cy="543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3D19FCDB-E45D-42A9-AE55-7DEEADCB4275}"/>
              </a:ext>
            </a:extLst>
          </p:cNvPr>
          <p:cNvSpPr/>
          <p:nvPr/>
        </p:nvSpPr>
        <p:spPr>
          <a:xfrm>
            <a:off x="10287000" y="2133600"/>
            <a:ext cx="130445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D0EA447A-E9C5-4B3E-9290-0A868805ACE2}"/>
              </a:ext>
            </a:extLst>
          </p:cNvPr>
          <p:cNvSpPr/>
          <p:nvPr/>
        </p:nvSpPr>
        <p:spPr>
          <a:xfrm>
            <a:off x="10744200" y="3429000"/>
            <a:ext cx="228600" cy="1600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0B8EE-266D-4226-A4A7-F6C7DCABA20F}"/>
              </a:ext>
            </a:extLst>
          </p:cNvPr>
          <p:cNvSpPr txBox="1"/>
          <p:nvPr/>
        </p:nvSpPr>
        <p:spPr>
          <a:xfrm>
            <a:off x="10134600" y="1688068"/>
            <a:ext cx="66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29ADD-6682-4F62-9979-69EAC6B3A4CB}"/>
              </a:ext>
            </a:extLst>
          </p:cNvPr>
          <p:cNvSpPr txBox="1"/>
          <p:nvPr/>
        </p:nvSpPr>
        <p:spPr>
          <a:xfrm>
            <a:off x="10566593" y="5029200"/>
            <a:ext cx="583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BBFCC1-283F-45FE-9FF9-C332ED1B119F}"/>
              </a:ext>
            </a:extLst>
          </p:cNvPr>
          <p:cNvSpPr txBox="1"/>
          <p:nvPr/>
        </p:nvSpPr>
        <p:spPr>
          <a:xfrm>
            <a:off x="381000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569128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0729-4194-4371-8C8D-94D3CF7EF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35" y="457200"/>
            <a:ext cx="10408130" cy="677108"/>
          </a:xfrm>
        </p:spPr>
        <p:txBody>
          <a:bodyPr/>
          <a:lstStyle/>
          <a:p>
            <a:r>
              <a:rPr lang="en-US" dirty="0"/>
              <a:t>Why Drainage is Important.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C41978-4150-4913-95FD-D6628610D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81200"/>
            <a:ext cx="8551190" cy="3352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12917A-E2F0-4428-AAB3-51C621F91446}"/>
              </a:ext>
            </a:extLst>
          </p:cNvPr>
          <p:cNvSpPr txBox="1"/>
          <p:nvPr/>
        </p:nvSpPr>
        <p:spPr>
          <a:xfrm>
            <a:off x="304800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35566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79CA-89E9-4E74-B42D-93985AAB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35" y="533400"/>
            <a:ext cx="10408130" cy="677108"/>
          </a:xfrm>
        </p:spPr>
        <p:txBody>
          <a:bodyPr/>
          <a:lstStyle/>
          <a:p>
            <a:r>
              <a:rPr lang="en-US" dirty="0"/>
              <a:t>Pothole Posse and Pavement Preservation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495D59-0C05-4A82-88B5-5ABF6AF4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247830"/>
            <a:ext cx="30289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EF1E85-1D4A-4FFB-B1E2-A7389C06BF42}"/>
              </a:ext>
            </a:extLst>
          </p:cNvPr>
          <p:cNvSpPr txBox="1"/>
          <p:nvPr/>
        </p:nvSpPr>
        <p:spPr>
          <a:xfrm>
            <a:off x="682583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1459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6E6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0CD7E-C6AB-4A21-902E-DB51508C6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ATL Potholes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98A19-002C-461D-8C4C-EE5F4573A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115" y="640080"/>
            <a:ext cx="6845173" cy="5578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DF80A6-0FB2-47EF-8647-84B4CAC4F36F}"/>
              </a:ext>
            </a:extLst>
          </p:cNvPr>
          <p:cNvSpPr txBox="1"/>
          <p:nvPr/>
        </p:nvSpPr>
        <p:spPr>
          <a:xfrm>
            <a:off x="638175" y="3962400"/>
            <a:ext cx="2836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3-year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19,434 potholes repaired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26F97-14F2-480A-A02D-93996FAD3348}"/>
              </a:ext>
            </a:extLst>
          </p:cNvPr>
          <p:cNvSpPr txBox="1"/>
          <p:nvPr/>
        </p:nvSpPr>
        <p:spPr>
          <a:xfrm>
            <a:off x="228600" y="6477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905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54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0AB511-0878-4CEE-9378-7D44236D6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Pavement Investment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25A75-2E65-4A10-A7D0-7E76962D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31" y="640080"/>
            <a:ext cx="6401969" cy="53936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7DA10-65F3-418F-87C1-9B2D52181B61}"/>
              </a:ext>
            </a:extLst>
          </p:cNvPr>
          <p:cNvSpPr txBox="1"/>
          <p:nvPr/>
        </p:nvSpPr>
        <p:spPr>
          <a:xfrm>
            <a:off x="219471" y="6324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523739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6869" y="1711474"/>
            <a:ext cx="4806140" cy="308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>
                <a:latin typeface="Antonio"/>
                <a:cs typeface="Antonio"/>
              </a:rPr>
              <a:t>TSPLOST 1.0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>
                <a:latin typeface="Antonio"/>
                <a:cs typeface="Antonio"/>
              </a:rPr>
              <a:t>Revenue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>
                <a:latin typeface="Antonio"/>
                <a:cs typeface="Antonio"/>
              </a:rPr>
              <a:t>FINAL</a:t>
            </a:r>
            <a:endParaRPr sz="6600" dirty="0">
              <a:latin typeface="Antonio"/>
              <a:cs typeface="Antoni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1212" y="6399750"/>
            <a:ext cx="585788" cy="21929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200" b="1" spc="-5" dirty="0">
                <a:solidFill>
                  <a:srgbClr val="898989"/>
                </a:solidFill>
                <a:latin typeface="Antonio"/>
                <a:cs typeface="Antonio"/>
              </a:rPr>
              <a:t>ATLDOT</a:t>
            </a:r>
            <a:endParaRPr sz="1200" dirty="0">
              <a:latin typeface="Antonio"/>
              <a:cs typeface="Antoni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290" y="6450799"/>
            <a:ext cx="248110" cy="19469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b="1" spc="-60" dirty="0">
                <a:solidFill>
                  <a:srgbClr val="002060"/>
                </a:solidFill>
                <a:latin typeface="Arial"/>
                <a:cs typeface="Arial"/>
              </a:rPr>
              <a:t>16</a:t>
            </a:fld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73DF7-A517-6E43-8263-CA631B118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253" y="1178076"/>
            <a:ext cx="5130482" cy="415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778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200D-4A3D-4ECF-A3CE-B9FDF852C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619C3E79-265A-45CE-86A0-8E05CCBB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3"/>
            <a:ext cx="12192000" cy="53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7D7F31-7CBE-4FBF-80DD-BA9296F59574}"/>
              </a:ext>
            </a:extLst>
          </p:cNvPr>
          <p:cNvSpPr txBox="1"/>
          <p:nvPr/>
        </p:nvSpPr>
        <p:spPr>
          <a:xfrm>
            <a:off x="685800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973388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45B67-9A6C-4994-9DBF-BE04E10EA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28732"/>
            <a:ext cx="10408130" cy="677108"/>
          </a:xfrm>
        </p:spPr>
        <p:txBody>
          <a:bodyPr/>
          <a:lstStyle/>
          <a:p>
            <a:r>
              <a:rPr lang="en-US" dirty="0"/>
              <a:t>TSPLOST 1.0 Lessons Learned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BB6E5-0189-4EF8-88ED-1F156DC9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990600"/>
            <a:ext cx="8915400" cy="49859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Overhead Percentage must be constantly monitored (Staff and PMT)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 as Percentage of Construction is a vital 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 Designers on Engineer Estimate versus Bid Price (Design to Budget)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 Designers on Percent Change Orders due to design errors/omissions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more technical/design resources.  Competition is good (New A/E)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slightly pessimistic with revenue forecast and cash flow projections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Balance budget to revenue forecast, track changes, and publish for 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XPI is an excellent metric for capturing cost and time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Regularly evaluate “Trigger-to-NTP” delivery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Best value construction selection criteria are best for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 contractor competition and creation of new DBE contractors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Periodically update construction contract to address changing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invoice is approved, pay quickly.  Never make partial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entertain unjustified change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sense of urgency during punch list and closeout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engagement is iterative and can vary by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Walkabouts and workshops are winners.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Conduct AAR for every completed project and publish results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3026BF-0E71-4119-8FBD-0B1C66656E58}"/>
              </a:ext>
            </a:extLst>
          </p:cNvPr>
          <p:cNvSpPr txBox="1"/>
          <p:nvPr/>
        </p:nvSpPr>
        <p:spPr>
          <a:xfrm>
            <a:off x="609600" y="634460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10037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762000"/>
            <a:ext cx="7206997" cy="4253729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R="1209040" algn="ctr">
              <a:lnSpc>
                <a:spcPct val="100000"/>
              </a:lnSpc>
              <a:spcBef>
                <a:spcPts val="1490"/>
              </a:spcBef>
            </a:pPr>
            <a:r>
              <a:rPr lang="en-US" sz="6000" dirty="0"/>
              <a:t>Conclusion</a:t>
            </a:r>
            <a:br>
              <a:rPr lang="en-US" sz="6000" dirty="0"/>
            </a:br>
            <a:r>
              <a:rPr lang="en-US" sz="6000" dirty="0"/>
              <a:t>Our Values –</a:t>
            </a:r>
            <a:br>
              <a:rPr lang="en-US" sz="6000" dirty="0"/>
            </a:br>
            <a:r>
              <a:rPr lang="en-US" sz="3600" dirty="0"/>
              <a:t>Safety</a:t>
            </a:r>
            <a:br>
              <a:rPr lang="en-US" sz="3600" dirty="0"/>
            </a:br>
            <a:r>
              <a:rPr lang="en-US" sz="3600" dirty="0"/>
              <a:t>Service</a:t>
            </a:r>
            <a:br>
              <a:rPr lang="en-US" sz="3600" dirty="0"/>
            </a:br>
            <a:r>
              <a:rPr lang="en-US" sz="3600" dirty="0"/>
              <a:t>Stewardship</a:t>
            </a:r>
            <a:br>
              <a:rPr lang="en-US" sz="3600" dirty="0"/>
            </a:br>
            <a:r>
              <a:rPr lang="en-US" sz="3600" dirty="0"/>
              <a:t>Speed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5891212" y="6399750"/>
            <a:ext cx="585788" cy="21929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200" b="1" spc="-5" dirty="0">
                <a:solidFill>
                  <a:srgbClr val="898989"/>
                </a:solidFill>
                <a:latin typeface="Antonio"/>
                <a:cs typeface="Antonio"/>
              </a:rPr>
              <a:t>ATLDOT</a:t>
            </a:r>
            <a:endParaRPr sz="1200" dirty="0">
              <a:latin typeface="Antonio"/>
              <a:cs typeface="Antoni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516" y="6425872"/>
            <a:ext cx="180975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lang="en-US" sz="1200" b="1" spc="-60" dirty="0">
                <a:latin typeface="Arial"/>
                <a:cs typeface="Arial"/>
              </a:rPr>
              <a:t>19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15D926-98F0-F247-8DAB-65FB597E9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201248"/>
            <a:ext cx="4885588" cy="4244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074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9200" y="1676400"/>
            <a:ext cx="467201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Safety Moment</a:t>
            </a:r>
          </a:p>
          <a:p>
            <a:pPr lvl="0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Lighting Update</a:t>
            </a:r>
          </a:p>
          <a:p>
            <a:pPr lvl="0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Pothole Posse Update</a:t>
            </a:r>
          </a:p>
          <a:p>
            <a:pPr lvl="0"/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TSPLOST 1.0 Update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1212" y="6399750"/>
            <a:ext cx="585788" cy="21929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200" b="1" spc="-5">
                <a:solidFill>
                  <a:srgbClr val="898989"/>
                </a:solidFill>
                <a:latin typeface="Antonio"/>
                <a:cs typeface="Antonio"/>
              </a:rPr>
              <a:t>ATLDOT</a:t>
            </a:r>
            <a:endParaRPr sz="1200">
              <a:latin typeface="Antonio"/>
              <a:cs typeface="Antoni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1400" y="6480736"/>
            <a:ext cx="1663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78187293-FC79-4C17-A335-2F6233387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CCEE2E-42FA-4D17-8AA0-142C0074CC47}"/>
              </a:ext>
            </a:extLst>
          </p:cNvPr>
          <p:cNvSpPr txBox="1"/>
          <p:nvPr/>
        </p:nvSpPr>
        <p:spPr>
          <a:xfrm>
            <a:off x="609600" y="6400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652121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24769"/>
            <a:ext cx="12192000" cy="5614670"/>
            <a:chOff x="0" y="924769"/>
            <a:chExt cx="12192000" cy="5614670"/>
          </a:xfrm>
        </p:grpSpPr>
        <p:sp>
          <p:nvSpPr>
            <p:cNvPr id="3" name="object 3"/>
            <p:cNvSpPr/>
            <p:nvPr/>
          </p:nvSpPr>
          <p:spPr>
            <a:xfrm>
              <a:off x="0" y="941144"/>
              <a:ext cx="12186285" cy="0"/>
            </a:xfrm>
            <a:custGeom>
              <a:avLst/>
              <a:gdLst/>
              <a:ahLst/>
              <a:cxnLst/>
              <a:rect l="l" t="t" r="r" b="b"/>
              <a:pathLst>
                <a:path w="12186285">
                  <a:moveTo>
                    <a:pt x="0" y="0"/>
                  </a:moveTo>
                  <a:lnTo>
                    <a:pt x="12185782" y="0"/>
                  </a:lnTo>
                </a:path>
              </a:pathLst>
            </a:custGeom>
            <a:ln w="57150">
              <a:solidFill>
                <a:srgbClr val="F75B1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6017" y="984313"/>
              <a:ext cx="9679965" cy="50100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5752" y="2084832"/>
              <a:ext cx="920496" cy="9174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98993" y="258571"/>
            <a:ext cx="2229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Antonio"/>
                <a:cs typeface="Antonio"/>
              </a:rPr>
              <a:t>Our</a:t>
            </a:r>
            <a:r>
              <a:rPr sz="3600" b="1" spc="-45" dirty="0">
                <a:latin typeface="Antonio"/>
                <a:cs typeface="Antonio"/>
              </a:rPr>
              <a:t> </a:t>
            </a:r>
            <a:r>
              <a:rPr sz="3600" b="1" spc="-5" dirty="0">
                <a:latin typeface="Antonio"/>
                <a:cs typeface="Antonio"/>
              </a:rPr>
              <a:t>Partners</a:t>
            </a:r>
            <a:endParaRPr sz="3600" dirty="0">
              <a:latin typeface="Antonio"/>
              <a:cs typeface="Antoni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1212" y="6399750"/>
            <a:ext cx="585788" cy="21929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200" b="1" spc="-5" dirty="0">
                <a:solidFill>
                  <a:srgbClr val="898989"/>
                </a:solidFill>
                <a:latin typeface="Antonio"/>
                <a:cs typeface="Antonio"/>
              </a:rPr>
              <a:t>ATLDOT</a:t>
            </a:r>
            <a:endParaRPr sz="1200" dirty="0">
              <a:latin typeface="Antonio"/>
              <a:cs typeface="Antoni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1400" y="6480736"/>
            <a:ext cx="244475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b="1" spc="-60" dirty="0">
                <a:latin typeface="Arial"/>
                <a:cs typeface="Arial"/>
              </a:rPr>
              <a:t>21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52123" y="2105659"/>
            <a:ext cx="173355" cy="845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0"/>
              </a:spcBef>
            </a:pPr>
            <a:r>
              <a:rPr sz="1800" spc="-85" dirty="0">
                <a:latin typeface="Arial"/>
                <a:cs typeface="Arial"/>
              </a:rPr>
              <a:t>N  </a:t>
            </a:r>
            <a:r>
              <a:rPr sz="1800" spc="-275" dirty="0">
                <a:latin typeface="Arial"/>
                <a:cs typeface="Arial"/>
              </a:rPr>
              <a:t>P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U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737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2C0E7-F7CB-4F22-9EE6-A2A05EC0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Lighting Update</a:t>
            </a:r>
          </a:p>
        </p:txBody>
      </p:sp>
      <p:pic>
        <p:nvPicPr>
          <p:cNvPr id="1026" name="Picture 2" descr="Illustration: This illustration shows a four-way intersection.">
            <a:extLst>
              <a:ext uri="{FF2B5EF4-FFF2-40B4-BE49-F238E27FC236}">
                <a16:creationId xmlns:a16="http://schemas.microsoft.com/office/drawing/2014/main" id="{A74C46E2-77D0-4F1E-8D45-8C389196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7933" y="1124198"/>
            <a:ext cx="7347537" cy="46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17FD73-19EC-4B44-BFD2-F72BA13C74F1}"/>
              </a:ext>
            </a:extLst>
          </p:cNvPr>
          <p:cNvSpPr txBox="1"/>
          <p:nvPr/>
        </p:nvSpPr>
        <p:spPr>
          <a:xfrm>
            <a:off x="351671" y="3810000"/>
            <a:ext cx="57443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Nighttime fatality rate is 3x daytime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42% nighttime ped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38% nighttime crashes at urban intersection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 28% nighttime injury crashes on urban highways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AAAEA-940A-4B72-8507-35417C216773}"/>
              </a:ext>
            </a:extLst>
          </p:cNvPr>
          <p:cNvSpPr txBox="1"/>
          <p:nvPr/>
        </p:nvSpPr>
        <p:spPr>
          <a:xfrm>
            <a:off x="200828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30561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91212" y="6399750"/>
            <a:ext cx="661988" cy="21929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200" b="1" spc="-5" dirty="0">
                <a:solidFill>
                  <a:srgbClr val="898989"/>
                </a:solidFill>
                <a:latin typeface="Antonio"/>
                <a:cs typeface="Antonio"/>
              </a:rPr>
              <a:t>ATLDOT</a:t>
            </a:r>
            <a:endParaRPr sz="1200" dirty="0">
              <a:latin typeface="Antonio"/>
              <a:cs typeface="Antoni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400" y="6480736"/>
            <a:ext cx="1663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200">
              <a:latin typeface="Arial"/>
              <a:cs typeface="Arial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014B8DC-3C4C-4D95-A0F6-2AD3E0B64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9290"/>
            <a:ext cx="7815455" cy="60291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6AEBF5-744D-44C3-877D-84287C63EA7B}"/>
              </a:ext>
            </a:extLst>
          </p:cNvPr>
          <p:cNvSpPr txBox="1"/>
          <p:nvPr/>
        </p:nvSpPr>
        <p:spPr>
          <a:xfrm>
            <a:off x="591400" y="63997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564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91212" y="6399750"/>
            <a:ext cx="661988" cy="21929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200" b="1" spc="-5" dirty="0">
                <a:solidFill>
                  <a:srgbClr val="898989"/>
                </a:solidFill>
                <a:latin typeface="Antonio"/>
                <a:cs typeface="Antonio"/>
              </a:rPr>
              <a:t>ATLDOT</a:t>
            </a:r>
            <a:endParaRPr sz="1200" dirty="0">
              <a:latin typeface="Antonio"/>
              <a:cs typeface="Antoni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400" y="6480736"/>
            <a:ext cx="166370" cy="21145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b="1" spc="-60" dirty="0">
                <a:solidFill>
                  <a:srgbClr val="FFFFFF"/>
                </a:solidFill>
                <a:latin typeface="Arial"/>
                <a:cs typeface="Arial"/>
              </a:rPr>
              <a:t>5</a:t>
            </a:fld>
            <a:endParaRPr sz="1200">
              <a:latin typeface="Arial"/>
              <a:cs typeface="Arial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A289226-8453-F646-BC68-E3DD1617CAC7}"/>
              </a:ext>
            </a:extLst>
          </p:cNvPr>
          <p:cNvSpPr txBox="1"/>
          <p:nvPr/>
        </p:nvSpPr>
        <p:spPr>
          <a:xfrm>
            <a:off x="189928" y="6452108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60" dirty="0">
                <a:latin typeface="Arial"/>
                <a:cs typeface="Arial"/>
              </a:rPr>
              <a:t>5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" name="Picture 2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8965678-E536-45DA-9B87-9820F0421E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76200"/>
            <a:ext cx="7942729" cy="61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3000" y="2590800"/>
            <a:ext cx="41148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600" b="1" spc="-5" dirty="0">
                <a:latin typeface="Antonio"/>
                <a:cs typeface="Antonio"/>
              </a:rPr>
              <a:t>Streetlights</a:t>
            </a:r>
            <a:endParaRPr sz="6600" dirty="0">
              <a:latin typeface="Antonio"/>
              <a:cs typeface="Antoni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1212" y="6399750"/>
            <a:ext cx="585788" cy="219291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200" b="1" spc="-5" dirty="0">
                <a:solidFill>
                  <a:srgbClr val="898989"/>
                </a:solidFill>
                <a:latin typeface="Antonio"/>
                <a:cs typeface="Antonio"/>
              </a:rPr>
              <a:t>ATLDOT</a:t>
            </a:r>
            <a:endParaRPr sz="1200" dirty="0">
              <a:latin typeface="Antonio"/>
              <a:cs typeface="Antoni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5290" y="6450800"/>
            <a:ext cx="166370" cy="189796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z="1200" b="1" spc="-60" dirty="0">
                <a:solidFill>
                  <a:srgbClr val="002060"/>
                </a:solidFill>
                <a:latin typeface="Arial"/>
                <a:cs typeface="Arial"/>
              </a:rPr>
              <a:t>6</a:t>
            </a:fld>
            <a:endParaRPr sz="1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B73DF7-A517-6E43-8263-CA631B118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253" y="1178076"/>
            <a:ext cx="5130482" cy="4152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50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D9504-E195-484F-BC8D-A780D9D8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35" y="609600"/>
            <a:ext cx="10408130" cy="677108"/>
          </a:xfrm>
        </p:spPr>
        <p:txBody>
          <a:bodyPr/>
          <a:lstStyle/>
          <a:p>
            <a:r>
              <a:rPr lang="en-US" dirty="0"/>
              <a:t>Light Up the Night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7135F-EC96-4387-9BAD-7F03581D1C5F}"/>
              </a:ext>
            </a:extLst>
          </p:cNvPr>
          <p:cNvSpPr txBox="1"/>
          <p:nvPr/>
        </p:nvSpPr>
        <p:spPr>
          <a:xfrm>
            <a:off x="1295400" y="2057400"/>
            <a:ext cx="79583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PHASE 0		GPC Streetlight Audit</a:t>
            </a:r>
          </a:p>
          <a:p>
            <a:endParaRPr lang="en-US" dirty="0"/>
          </a:p>
          <a:p>
            <a:r>
              <a:rPr lang="en-US" dirty="0"/>
              <a:t>PHASE 1		Sell 10k COA Streetlights to GPC (own, repair, upgrade)</a:t>
            </a:r>
          </a:p>
          <a:p>
            <a:endParaRPr lang="en-US" dirty="0"/>
          </a:p>
          <a:p>
            <a:r>
              <a:rPr lang="en-US" dirty="0"/>
              <a:t>PHASE 2		Re-negotiate interstate lighting maintenance (ON HOLD)</a:t>
            </a:r>
          </a:p>
          <a:p>
            <a:endParaRPr lang="en-US" dirty="0"/>
          </a:p>
          <a:p>
            <a:r>
              <a:rPr lang="en-US" dirty="0"/>
              <a:t>PHASE 3		Install 10k new/replacement streetlights to be leased from GPC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B28F1E-9AC0-44FF-AB49-6E41671A7F77}"/>
              </a:ext>
            </a:extLst>
          </p:cNvPr>
          <p:cNvSpPr txBox="1"/>
          <p:nvPr/>
        </p:nvSpPr>
        <p:spPr>
          <a:xfrm>
            <a:off x="741092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9512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lowchart: Document 7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47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1A118-0261-4BFD-94AD-39D09E40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City-Owned Streetlights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77831B7-2987-42B5-A8A7-4DBD727DD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9002" y="640080"/>
            <a:ext cx="5425398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677EB-7FA8-42F4-B325-515F3A82166C}"/>
              </a:ext>
            </a:extLst>
          </p:cNvPr>
          <p:cNvSpPr txBox="1"/>
          <p:nvPr/>
        </p:nvSpPr>
        <p:spPr>
          <a:xfrm>
            <a:off x="533400" y="3810000"/>
            <a:ext cx="4637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9,317 lights to be sold to GPC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Audit found 12% were not functioning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Lights will be upgraded/repaired by GPC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FF7005-CDF6-45FD-A0E8-9C114DC96C2E}"/>
              </a:ext>
            </a:extLst>
          </p:cNvPr>
          <p:cNvSpPr txBox="1"/>
          <p:nvPr/>
        </p:nvSpPr>
        <p:spPr>
          <a:xfrm>
            <a:off x="234510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1219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7389C-2A38-47EE-8C8A-46793B2A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35" y="381000"/>
            <a:ext cx="10408130" cy="677108"/>
          </a:xfrm>
        </p:spPr>
        <p:txBody>
          <a:bodyPr/>
          <a:lstStyle/>
          <a:p>
            <a:r>
              <a:rPr lang="en-US" dirty="0"/>
              <a:t>Light Up the Night - Progress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E87DE-82F7-4EE9-A5FC-05793B5CBB3F}"/>
              </a:ext>
            </a:extLst>
          </p:cNvPr>
          <p:cNvSpPr txBox="1"/>
          <p:nvPr/>
        </p:nvSpPr>
        <p:spPr>
          <a:xfrm>
            <a:off x="469037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03AF8-C93F-4FF5-8F94-65F0DD4CEE1F}"/>
              </a:ext>
            </a:extLst>
          </p:cNvPr>
          <p:cNvSpPr txBox="1"/>
          <p:nvPr/>
        </p:nvSpPr>
        <p:spPr>
          <a:xfrm>
            <a:off x="887741" y="1557396"/>
            <a:ext cx="86512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Areas of focus based on crime/crash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2,000 new/replacement lights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3,000 new/replacement lights in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COA / GPC Agreement before Transportation Committee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“Maintenance Blitz” – Transfer ownership of 10k lights to GPC; repair/upgrade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Finalize focus areas for remaining 5,000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ATLDOT/GPC will complete in 2 years what would have likely taken 10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Quick lighting audit comment</a:t>
            </a:r>
          </a:p>
        </p:txBody>
      </p:sp>
    </p:spTree>
    <p:extLst>
      <p:ext uri="{BB962C8B-B14F-4D97-AF65-F5344CB8AC3E}">
        <p14:creationId xmlns:p14="http://schemas.microsoft.com/office/powerpoint/2010/main" val="20357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22088</TotalTime>
  <Words>487</Words>
  <Application>Microsoft Office PowerPoint</Application>
  <PresentationFormat>Widescreen</PresentationFormat>
  <Paragraphs>109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Antonio</vt:lpstr>
      <vt:lpstr>Arial</vt:lpstr>
      <vt:lpstr>Arial Nova</vt:lpstr>
      <vt:lpstr>Calibri</vt:lpstr>
      <vt:lpstr>Office Theme</vt:lpstr>
      <vt:lpstr>PowerPoint Presentation</vt:lpstr>
      <vt:lpstr>PowerPoint Presentation</vt:lpstr>
      <vt:lpstr>Lighting Update</vt:lpstr>
      <vt:lpstr>PowerPoint Presentation</vt:lpstr>
      <vt:lpstr>PowerPoint Presentation</vt:lpstr>
      <vt:lpstr>PowerPoint Presentation</vt:lpstr>
      <vt:lpstr>Light Up the Night Summary</vt:lpstr>
      <vt:lpstr>City-Owned Streetlights</vt:lpstr>
      <vt:lpstr>Light Up the Night - Progress</vt:lpstr>
      <vt:lpstr>PowerPoint Presentation</vt:lpstr>
      <vt:lpstr>PowerPoint Presentation</vt:lpstr>
      <vt:lpstr>Why Drainage is Important.</vt:lpstr>
      <vt:lpstr>Pothole Posse and Pavement Preservation</vt:lpstr>
      <vt:lpstr>ATL Potholes</vt:lpstr>
      <vt:lpstr>Pavement Investment</vt:lpstr>
      <vt:lpstr>PowerPoint Presentation</vt:lpstr>
      <vt:lpstr>PowerPoint Presentation</vt:lpstr>
      <vt:lpstr>TSPLOST 1.0 Lessons Learned</vt:lpstr>
      <vt:lpstr>Conclusion Our Values – Safety Service Stewardship Speed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Josh</cp:lastModifiedBy>
  <cp:revision>11</cp:revision>
  <dcterms:created xsi:type="dcterms:W3CDTF">2021-08-18T16:55:01Z</dcterms:created>
  <dcterms:modified xsi:type="dcterms:W3CDTF">2022-05-04T17:54:29Z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2021-08-11T00:00:00Z</vt:filetime>
  </property>
  <property fmtid="{D5CDD505-2E9C-101B-9397-08002B2CF9AE}" pid="3" name="LastSaved">
    <vt:filetime>2021-08-18T00:00:00Z</vt:filetime>
  </property>
</Properties>
</file>